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74" r:id="rId3"/>
    <p:sldId id="259" r:id="rId4"/>
    <p:sldId id="262" r:id="rId5"/>
    <p:sldId id="264" r:id="rId6"/>
    <p:sldId id="260" r:id="rId7"/>
    <p:sldId id="265" r:id="rId8"/>
    <p:sldId id="261" r:id="rId9"/>
    <p:sldId id="270" r:id="rId10"/>
    <p:sldId id="271" r:id="rId11"/>
    <p:sldId id="272" r:id="rId12"/>
    <p:sldId id="273" r:id="rId13"/>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9"/>
    <p:restoredTop sz="94699"/>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10/15/2026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093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70717" y="503710"/>
            <a:ext cx="5684413" cy="634661"/>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70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70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nSpc>
                <a:spcPct val="124000"/>
              </a:lnSpc>
            </a:pPr>
            <a:r>
              <a:rPr lang="en-US" sz="800" b="1" i="1" dirty="0">
                <a:latin typeface="Calibri" panose="020F0502020204030204" pitchFamily="34" charset="0"/>
                <a:cs typeface="Calibri" panose="020F0502020204030204" pitchFamily="34" charset="0"/>
              </a:rPr>
              <a:t>Remember</a:t>
            </a:r>
            <a:r>
              <a:rPr lang="en-US" sz="80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87368632"/>
              </p:ext>
            </p:extLst>
          </p:nvPr>
        </p:nvGraphicFramePr>
        <p:xfrm>
          <a:off x="347859" y="1086537"/>
          <a:ext cx="5530128" cy="3371031"/>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163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035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81% of pupils in year 6 can swim 25 </a:t>
                      </a:r>
                      <a:r>
                        <a:rPr lang="en-US" sz="700" b="1" dirty="0" err="1">
                          <a:solidFill>
                            <a:schemeClr val="accent1">
                              <a:lumMod val="75000"/>
                            </a:schemeClr>
                          </a:solidFill>
                          <a:latin typeface="Calibri" panose="020F0502020204030204" pitchFamily="34" charset="0"/>
                          <a:cs typeface="Calibri" panose="020F0502020204030204" pitchFamily="34" charset="0"/>
                        </a:rPr>
                        <a:t>metres</a:t>
                      </a:r>
                      <a:r>
                        <a:rPr lang="en-US" sz="700" b="1" dirty="0">
                          <a:solidFill>
                            <a:schemeClr val="accent1">
                              <a:lumMod val="75000"/>
                            </a:schemeClr>
                          </a:solidFill>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PE Swimming data based on information and data collected by swimming teachers at Better Leisure.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90%.</a:t>
                      </a:r>
                    </a:p>
                    <a:p>
                      <a:endParaRPr lang="en-US"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Lower number this year due to high number of SEND in cohort. Discussed with swimming teachers. Disadvantaged and PP children offered top-up lessons where appropriate. </a:t>
                      </a:r>
                    </a:p>
                    <a:p>
                      <a:r>
                        <a:rPr lang="en-GB" sz="700" dirty="0">
                          <a:latin typeface="Calibri" panose="020F0502020204030204" pitchFamily="34" charset="0"/>
                          <a:cs typeface="Calibri" panose="020F0502020204030204" pitchFamily="34" charset="0"/>
                        </a:rPr>
                        <a:t>Gender analysis of data showed know obvious trends.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20959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81% of pupils in year 6 can use a range of strokes effectively. </a:t>
                      </a:r>
                    </a:p>
                    <a:p>
                      <a:endParaRPr lang="en-US"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Evidenced on PE Swimming data based on information and data collected by swimming teachers at Better Leisure.</a:t>
                      </a:r>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Increase on last year:</a:t>
                      </a:r>
                    </a:p>
                    <a:p>
                      <a:r>
                        <a:rPr lang="en-GB" sz="700" dirty="0">
                          <a:latin typeface="Calibri" panose="020F0502020204030204" pitchFamily="34" charset="0"/>
                          <a:cs typeface="Calibri" panose="020F0502020204030204" pitchFamily="34" charset="0"/>
                        </a:rPr>
                        <a:t>Objective 1: 79%</a:t>
                      </a:r>
                    </a:p>
                    <a:p>
                      <a:r>
                        <a:rPr lang="en-GB" sz="700" dirty="0">
                          <a:latin typeface="Calibri" panose="020F0502020204030204" pitchFamily="34" charset="0"/>
                          <a:cs typeface="Calibri" panose="020F0502020204030204" pitchFamily="34" charset="0"/>
                        </a:rPr>
                        <a:t>Objective 2: 79%</a:t>
                      </a:r>
                    </a:p>
                    <a:p>
                      <a:r>
                        <a:rPr lang="en-GB" sz="700" dirty="0">
                          <a:latin typeface="Calibri" panose="020F0502020204030204" pitchFamily="34" charset="0"/>
                          <a:cs typeface="Calibri" panose="020F0502020204030204" pitchFamily="34" charset="0"/>
                        </a:rPr>
                        <a:t>Objective 3: 85%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closer to 90%.</a:t>
                      </a:r>
                    </a:p>
                    <a:p>
                      <a:endParaRPr lang="en-US"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Lower number this year due to high number of SEND in cohort. Discussed with swimming teachers.</a:t>
                      </a:r>
                    </a:p>
                    <a:p>
                      <a:endParaRPr lang="en-GB" sz="700" dirty="0">
                        <a:latin typeface="Calibri" panose="020F0502020204030204" pitchFamily="34" charset="0"/>
                        <a:cs typeface="Calibri" panose="020F0502020204030204" pitchFamily="34" charset="0"/>
                      </a:endParaRPr>
                    </a:p>
                    <a:p>
                      <a:endParaRPr lang="en-GB"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035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87% of pupils in year 6 can perform safe self rescues. </a:t>
                      </a:r>
                    </a:p>
                    <a:p>
                      <a:endParaRPr lang="en-US"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Evidenced on PE Swimming data based on information and data collected by swimming teachers at Better Leisure.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closer to 100%.</a:t>
                      </a:r>
                    </a:p>
                    <a:p>
                      <a:endParaRPr lang="en-US"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Lower number this year due to high number of SEND in cohort. Discussed with swimming teachers on varying the assessment criteria as pass expectation was higher than needed.</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969546678"/>
              </p:ext>
            </p:extLst>
          </p:nvPr>
        </p:nvGraphicFramePr>
        <p:xfrm>
          <a:off x="241825" y="77873"/>
          <a:ext cx="5530128" cy="3667773"/>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43195">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600" dirty="0">
                          <a:solidFill>
                            <a:sysClr val="windowText" lastClr="000000"/>
                          </a:solidFill>
                          <a:effectLst/>
                          <a:latin typeface="Calibri" panose="020F0502020204030204" pitchFamily="34" charset="0"/>
                          <a:cs typeface="Calibri" panose="020F0502020204030204" pitchFamily="34" charset="0"/>
                        </a:rPr>
                        <a:t> </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6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64492">
                <a:tc>
                  <a:txBody>
                    <a:bodyPr/>
                    <a:lstStyle/>
                    <a:p>
                      <a:pPr marL="228600" marR="0" lvl="0" indent="-228600" algn="l" defTabSz="575981" rtl="0" eaLnBrk="1" fontAlgn="auto" latinLnBrk="0" hangingPunct="1">
                        <a:lnSpc>
                          <a:spcPct val="100000"/>
                        </a:lnSpc>
                        <a:spcBef>
                          <a:spcPts val="0"/>
                        </a:spcBef>
                        <a:spcAft>
                          <a:spcPts val="0"/>
                        </a:spcAft>
                        <a:buClrTx/>
                        <a:buSzTx/>
                        <a:buFontTx/>
                        <a:buAutoNum type="arabicPeriod"/>
                        <a:tabLst/>
                        <a:defRPr/>
                      </a:pPr>
                      <a:r>
                        <a:rPr lang="en-US" sz="800" b="1"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800" b="1" dirty="0" err="1">
                          <a:effectLst/>
                          <a:latin typeface="Calibri" panose="020F0502020204030204" pitchFamily="34" charset="0"/>
                          <a:cs typeface="Calibri" panose="020F0502020204030204" pitchFamily="34" charset="0"/>
                        </a:rPr>
                        <a:t>prioritising</a:t>
                      </a:r>
                      <a:r>
                        <a:rPr lang="en-US" sz="800" b="1" dirty="0">
                          <a:effectLst/>
                          <a:latin typeface="Calibri" panose="020F0502020204030204" pitchFamily="34" charset="0"/>
                          <a:cs typeface="Calibri" panose="020F0502020204030204" pitchFamily="34" charset="0"/>
                        </a:rPr>
                        <a:t> CPD and training where needed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PE Lead out of class one day a week to monitor and provide coaching for children and teachers to ensure all PE provision is of a high standard – promoting confidence in staff and all children are engaged and challenged in lessons. </a:t>
                      </a:r>
                    </a:p>
                    <a:p>
                      <a:pPr marL="228600" marR="0" lvl="0" indent="-228600" algn="l" defTabSz="575981" rtl="0" eaLnBrk="1" fontAlgn="auto" latinLnBrk="0" hangingPunct="1">
                        <a:lnSpc>
                          <a:spcPct val="100000"/>
                        </a:lnSpc>
                        <a:spcBef>
                          <a:spcPts val="0"/>
                        </a:spcBef>
                        <a:spcAft>
                          <a:spcPts val="0"/>
                        </a:spcAft>
                        <a:buClrTx/>
                        <a:buSzTx/>
                        <a:buFontTx/>
                        <a:buAutoNum type="arabicPeriod"/>
                        <a:tabLst/>
                        <a:defRPr/>
                      </a:pPr>
                      <a:endParaRPr lang="en-GB"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-Key children identified by staff, have the opportunity to develop healthy relationships with sport and know the importance of being healthy.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-Coaching provided for children representing the school – introduce a wider variety of sports and to ensure they feel prepared/part of a team.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-NC states all schools must ensure the delivery of two hours of quality PE for all pupils.</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700" dirty="0">
                          <a:solidFill>
                            <a:schemeClr val="tx1"/>
                          </a:solidFill>
                          <a:latin typeface="Calibri" panose="020F0502020204030204" pitchFamily="34" charset="0"/>
                          <a:cs typeface="Calibri" panose="020F0502020204030204" pitchFamily="34" charset="0"/>
                        </a:rPr>
                        <a:t>Support from PE lead in delivering PE lessons and promoting sport saw staff confidence rise from 72% to 85% - more staff feel confident in teaching all areas of the PE curriculum.</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panose="020F0502020204030204" pitchFamily="34" charset="0"/>
                          <a:cs typeface="Calibri" panose="020F0502020204030204" pitchFamily="34" charset="0"/>
                        </a:rPr>
                        <a:t>PE lead completed monitoring of PE lessons which was on the whole positive and guidance was given for further development. This also meant key children could be targeted by PE lead and CT supported as needed (e.g. SEND, vulnerable groups)</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panose="020F0502020204030204" pitchFamily="34" charset="0"/>
                          <a:cs typeface="Calibri" panose="020F0502020204030204" pitchFamily="34" charset="0"/>
                        </a:rPr>
                        <a:t>Pupil voice stated that 91% of children enjoy their PE lessons – they like the variety of sports on offer and having a whole afternoon of sport. </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panose="020F0502020204030204" pitchFamily="34" charset="0"/>
                          <a:cs typeface="Calibri" panose="020F0502020204030204" pitchFamily="34" charset="0"/>
                        </a:rPr>
                        <a:t>GET SET PE is being utilized well by all staff and PE lead has created a clear curriculum map to ensure full coverage of a range of skills and sports. </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panose="020F0502020204030204" pitchFamily="34" charset="0"/>
                          <a:cs typeface="Calibri" panose="020F0502020204030204" pitchFamily="34" charset="0"/>
                        </a:rPr>
                        <a:t>The school has been awarded the prestigious  Platinum mark for its dedication to promoting a positive attitude towards sport for all.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800" dirty="0">
                          <a:solidFill>
                            <a:schemeClr val="tx1"/>
                          </a:solidFill>
                          <a:latin typeface="Calibri" panose="020F0502020204030204" pitchFamily="34" charset="0"/>
                          <a:cs typeface="Calibri" panose="020F0502020204030204" pitchFamily="34" charset="0"/>
                        </a:rPr>
                        <a:t>We need to continue to review our SEND and key groups provision based on data analysis at the end of each academic year. The gender issue has improved (more girls are now achieving EXS and GDS) thanks to building on teacher knowledge and assessment.</a:t>
                      </a:r>
                    </a:p>
                    <a:p>
                      <a:pPr marL="0" indent="0">
                        <a:buFontTx/>
                        <a:buNone/>
                      </a:pPr>
                      <a:endParaRPr lang="en-US" sz="800" dirty="0">
                        <a:solidFill>
                          <a:schemeClr val="tx1"/>
                        </a:solidFill>
                        <a:latin typeface="Calibri" panose="020F0502020204030204" pitchFamily="34" charset="0"/>
                        <a:cs typeface="Calibri" panose="020F0502020204030204" pitchFamily="34" charset="0"/>
                      </a:endParaRPr>
                    </a:p>
                    <a:p>
                      <a:pPr marL="0" indent="0">
                        <a:buFontTx/>
                        <a:buNone/>
                      </a:pPr>
                      <a:r>
                        <a:rPr lang="en-US" sz="800" dirty="0">
                          <a:solidFill>
                            <a:schemeClr val="tx1"/>
                          </a:solidFill>
                          <a:latin typeface="Calibri" panose="020F0502020204030204" pitchFamily="34" charset="0"/>
                          <a:cs typeface="Calibri" panose="020F0502020204030204" pitchFamily="34" charset="0"/>
                        </a:rPr>
                        <a:t>Influx of new staff members and ECT’s need to be considered – PE lead to monitor this and ensure they are happy delivering PE curriculum and supporting the needs of their class.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299733">
                <a:tc gridSpan="3">
                  <a:txBody>
                    <a:bodyPr/>
                    <a:lstStyle/>
                    <a:p>
                      <a:endParaRPr lang="en-US" sz="700" dirty="0">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pPr marL="0" indent="0">
                        <a:buFontTx/>
                        <a:buNone/>
                      </a:pPr>
                      <a:endParaRPr lang="en-US" sz="600" dirty="0">
                        <a:solidFill>
                          <a:srgbClr val="7030A0"/>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pPr marL="0" indent="0">
                        <a:buFontTx/>
                        <a:buNone/>
                      </a:pPr>
                      <a:endParaRPr lang="en-US" sz="650" dirty="0">
                        <a:solidFill>
                          <a:srgbClr val="7030A0"/>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765678298"/>
              </p:ext>
            </p:extLst>
          </p:nvPr>
        </p:nvGraphicFramePr>
        <p:xfrm>
          <a:off x="241825" y="283023"/>
          <a:ext cx="5530128" cy="433443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008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27696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1" dirty="0">
                          <a:effectLst/>
                          <a:latin typeface="Calibri" panose="020F0502020204030204" pitchFamily="34" charset="0"/>
                          <a:cs typeface="Calibri" panose="020F0502020204030204" pitchFamily="34" charset="0"/>
                        </a:rPr>
                        <a:t>2. Increasing engagement of all pupils in regular physical activity and sporting activities</a:t>
                      </a: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Raising the profile of PE and sport across the school, to support whole school improvement</a:t>
                      </a:r>
                      <a:endParaRPr lang="en-US" sz="700" b="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0" dirty="0">
                        <a:latin typeface="Calibri" panose="020F0502020204030204" pitchFamily="34" charset="0"/>
                        <a:cs typeface="Calibri" panose="020F0502020204030204" pitchFamily="34" charset="0"/>
                      </a:endParaRPr>
                    </a:p>
                    <a:p>
                      <a:r>
                        <a:rPr lang="en-GB" sz="700" b="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endParaRPr lang="en-US" sz="700" b="1" dirty="0">
                        <a:latin typeface="Calibri" panose="020F0502020204030204" pitchFamily="34" charset="0"/>
                        <a:cs typeface="Calibri" panose="020F0502020204030204" pitchFamily="34" charset="0"/>
                      </a:endParaRPr>
                    </a:p>
                    <a:p>
                      <a:r>
                        <a:rPr lang="en-US" sz="700" b="1" dirty="0">
                          <a:latin typeface="Calibri" panose="020F0502020204030204" pitchFamily="34" charset="0"/>
                          <a:cs typeface="Calibri" panose="020F0502020204030204" pitchFamily="34" charset="0"/>
                        </a:rPr>
                        <a:t>5. Increasing participation in competitive sport</a:t>
                      </a:r>
                    </a:p>
                    <a:p>
                      <a:endParaRPr lang="en-US" sz="600" b="1" dirty="0">
                        <a:latin typeface="Calibri" panose="020F0502020204030204" pitchFamily="34" charset="0"/>
                        <a:cs typeface="Calibri" panose="020F0502020204030204" pitchFamily="34" charset="0"/>
                      </a:endParaRPr>
                    </a:p>
                    <a:p>
                      <a:endParaRPr lang="en-US" sz="700" b="1"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FOCUS AREAS: Organise and coordinate regular sports competitions and tournaments within the school or Borough to encourage more children become  involved in a variety of sports. </a:t>
                      </a:r>
                    </a:p>
                    <a:p>
                      <a:endParaRPr lang="en-GB"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Maintain high levels of attendance to inter-school competitions and other events available (county opportunities, links with local clubs and introducing new sports).</a:t>
                      </a:r>
                    </a:p>
                    <a:p>
                      <a:endParaRPr lang="en-GB" sz="700" dirty="0">
                        <a:latin typeface="Calibri" panose="020F0502020204030204" pitchFamily="34" charset="0"/>
                        <a:cs typeface="Calibri" panose="020F0502020204030204" pitchFamily="34" charset="0"/>
                      </a:endParaRPr>
                    </a:p>
                    <a:p>
                      <a:r>
                        <a:rPr lang="en-GB" sz="700" dirty="0">
                          <a:latin typeface="Calibri" panose="020F0502020204030204" pitchFamily="34" charset="0"/>
                          <a:cs typeface="Calibri" panose="020F0502020204030204" pitchFamily="34" charset="0"/>
                        </a:rPr>
                        <a:t>Continue to improve equal access to sport for boys and girls as well as children with SEND.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solidFill>
                            <a:schemeClr val="tx1"/>
                          </a:solidFill>
                          <a:latin typeface="Calibri" panose="020F0502020204030204" pitchFamily="34" charset="0"/>
                          <a:cs typeface="Calibri" panose="020F0502020204030204" pitchFamily="34" charset="0"/>
                        </a:rPr>
                        <a:t>Lunchtime clubs have been launched for all pupils to engage in physical activity at lunchtime and by monitoring how active pupils are outside of schools, we now know that 100% of pupils achieve an average of 60 minutes a day during their school week. This has been launched through our active lunchtimes, Daily Mile and active bursts initiatives. </a:t>
                      </a: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Children are frequently celebrated in our weekly newsletter, through Active Ambassador awards and assemblies for sports achievements both in and out of school. </a:t>
                      </a: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Platinum award achieved for outstanding sporting achievement (only a small handful of school have achieved this. We also won District Sports for the  3rd year in a row and topped many borough tournaments. </a:t>
                      </a: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Links made with local club – Ultimate Frisbee, tennis etc. </a:t>
                      </a:r>
                    </a:p>
                    <a:p>
                      <a:r>
                        <a:rPr lang="en-GB" sz="600" dirty="0">
                          <a:solidFill>
                            <a:schemeClr val="tx1"/>
                          </a:solidFill>
                          <a:latin typeface="Calibri" panose="020F0502020204030204" pitchFamily="34" charset="0"/>
                          <a:cs typeface="Calibri" panose="020F0502020204030204" pitchFamily="34" charset="0"/>
                        </a:rPr>
                        <a:t>SEND events attended – </a:t>
                      </a:r>
                      <a:r>
                        <a:rPr lang="en-GB" sz="600" dirty="0" err="1">
                          <a:solidFill>
                            <a:schemeClr val="tx1"/>
                          </a:solidFill>
                          <a:latin typeface="Calibri" panose="020F0502020204030204" pitchFamily="34" charset="0"/>
                          <a:cs typeface="Calibri" panose="020F0502020204030204" pitchFamily="34" charset="0"/>
                        </a:rPr>
                        <a:t>Panathlon</a:t>
                      </a:r>
                      <a:r>
                        <a:rPr lang="en-GB" sz="600" dirty="0">
                          <a:solidFill>
                            <a:schemeClr val="tx1"/>
                          </a:solidFill>
                          <a:latin typeface="Calibri" panose="020F0502020204030204" pitchFamily="34" charset="0"/>
                          <a:cs typeface="Calibri" panose="020F0502020204030204" pitchFamily="34" charset="0"/>
                        </a:rPr>
                        <a:t> and Football. </a:t>
                      </a:r>
                    </a:p>
                    <a:p>
                      <a:endParaRPr lang="en-GB" sz="600" dirty="0">
                        <a:solidFill>
                          <a:schemeClr val="tx1"/>
                        </a:solidFill>
                        <a:latin typeface="Calibri" panose="020F0502020204030204" pitchFamily="34" charset="0"/>
                        <a:cs typeface="Calibri" panose="020F0502020204030204" pitchFamily="34" charset="0"/>
                      </a:endParaRP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Continuing to offer a wider range of activities both within and outside the curriculum in order to get more pupils involved:  Parkour, Dodgeball, Dance, Netball, Football, Multi Skills, fitness, Ultimate Frisbee, Rugby, Orienteering, Badminton, Tennis, Gymnastics, Basketball, Cricket, Athletics, Golf, Handball, Hockey, Rounders, Yoga. </a:t>
                      </a: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First Sports Week was held introducing children to local clubs through ‘taster’ sessions. </a:t>
                      </a: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Monitoring focus particularly on those pupils who do not take up additional PE and Sport opportunities – how to support in lessons and help them to engage in activity. </a:t>
                      </a:r>
                    </a:p>
                    <a:p>
                      <a:endParaRPr lang="en-GB"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100% of children took part in intra school competitions (cross country, Sport Day, sponsored sports event)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600" dirty="0">
                        <a:solidFill>
                          <a:schemeClr val="tx1"/>
                        </a:solidFill>
                        <a:latin typeface="Calibri" panose="020F0502020204030204" pitchFamily="34" charset="0"/>
                        <a:cs typeface="Calibri" panose="020F0502020204030204" pitchFamily="34" charset="0"/>
                      </a:endParaRPr>
                    </a:p>
                    <a:p>
                      <a:r>
                        <a:rPr lang="en-US" sz="800" b="0" dirty="0">
                          <a:solidFill>
                            <a:schemeClr val="tx1"/>
                          </a:solidFill>
                          <a:latin typeface="Calibri" panose="020F0502020204030204" pitchFamily="34" charset="0"/>
                          <a:cs typeface="Calibri" panose="020F0502020204030204" pitchFamily="34" charset="0"/>
                        </a:rPr>
                        <a:t>(See separate data scrutiny document for more detail)</a:t>
                      </a:r>
                    </a:p>
                    <a:p>
                      <a:endParaRPr lang="en-US" sz="600" dirty="0">
                        <a:solidFill>
                          <a:schemeClr val="tx1"/>
                        </a:solidFill>
                        <a:latin typeface="Calibri" panose="020F0502020204030204" pitchFamily="34" charset="0"/>
                        <a:cs typeface="Calibri" panose="020F0502020204030204" pitchFamily="34" charset="0"/>
                      </a:endParaRPr>
                    </a:p>
                    <a:p>
                      <a:pPr marL="0" indent="0">
                        <a:buFontTx/>
                        <a:buNone/>
                      </a:pPr>
                      <a:r>
                        <a:rPr lang="en-US" sz="600" dirty="0">
                          <a:solidFill>
                            <a:schemeClr val="tx1"/>
                          </a:solidFill>
                          <a:latin typeface="Calibri" panose="020F0502020204030204" pitchFamily="34" charset="0"/>
                          <a:cs typeface="Calibri" panose="020F0502020204030204" pitchFamily="34" charset="0"/>
                        </a:rPr>
                        <a:t>Continue to monitor clubs provision for SEND and disadvantage groups – lunchtime provision to offer a wide range of opportunities for this. </a:t>
                      </a:r>
                    </a:p>
                    <a:p>
                      <a:pPr marL="0" indent="0">
                        <a:buFontTx/>
                        <a:buNone/>
                      </a:pPr>
                      <a:endParaRPr lang="en-US" sz="600" dirty="0">
                        <a:solidFill>
                          <a:schemeClr val="tx1"/>
                        </a:solidFill>
                        <a:latin typeface="Calibri" panose="020F0502020204030204" pitchFamily="34" charset="0"/>
                        <a:cs typeface="Calibri" panose="020F0502020204030204" pitchFamily="34" charset="0"/>
                      </a:endParaRPr>
                    </a:p>
                    <a:p>
                      <a:pPr marL="0" indent="0">
                        <a:buFontTx/>
                        <a:buNone/>
                      </a:pPr>
                      <a:r>
                        <a:rPr lang="en-US" sz="600" dirty="0">
                          <a:solidFill>
                            <a:schemeClr val="tx1"/>
                          </a:solidFill>
                          <a:latin typeface="Calibri" panose="020F0502020204030204" pitchFamily="34" charset="0"/>
                          <a:cs typeface="Calibri" panose="020F0502020204030204" pitchFamily="34" charset="0"/>
                        </a:rPr>
                        <a:t>Sport Lead to take on new role as head of sport for Epsom and Ewell – help promote a wider range of sports and build further links within the community. </a:t>
                      </a:r>
                    </a:p>
                    <a:p>
                      <a:endParaRPr lang="en-GB"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Monitor clubs provision to ensure least active are still involved in relevant clubs. </a:t>
                      </a:r>
                    </a:p>
                    <a:p>
                      <a:endParaRPr lang="en-US" sz="600" dirty="0">
                        <a:solidFill>
                          <a:schemeClr val="tx1"/>
                        </a:solidFill>
                        <a:latin typeface="Calibri" panose="020F0502020204030204" pitchFamily="34" charset="0"/>
                        <a:cs typeface="Calibri" panose="020F0502020204030204" pitchFamily="34" charset="0"/>
                      </a:endParaRPr>
                    </a:p>
                    <a:p>
                      <a:endParaRPr lang="en-GB" sz="600" dirty="0">
                        <a:solidFill>
                          <a:schemeClr val="tx1"/>
                        </a:solidFill>
                        <a:latin typeface="Calibri" panose="020F0502020204030204" pitchFamily="34" charset="0"/>
                        <a:cs typeface="Calibri" panose="020F0502020204030204" pitchFamily="34" charset="0"/>
                      </a:endParaRPr>
                    </a:p>
                    <a:p>
                      <a:r>
                        <a:rPr lang="en-GB" sz="600" dirty="0">
                          <a:solidFill>
                            <a:schemeClr val="tx1"/>
                          </a:solidFill>
                          <a:latin typeface="Calibri" panose="020F0502020204030204" pitchFamily="34" charset="0"/>
                          <a:cs typeface="Calibri" panose="020F0502020204030204" pitchFamily="34" charset="0"/>
                        </a:rPr>
                        <a:t>Only 50% of KS1 took part in inter level competitions. We have been focusing on this, but we need a bigger drive to ensure all pupils have this opportunity throughout infant schools in the borough.</a:t>
                      </a:r>
                    </a:p>
                    <a:p>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432997">
                <a:tc gridSpan="3">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124525058"/>
              </p:ext>
            </p:extLst>
          </p:nvPr>
        </p:nvGraphicFramePr>
        <p:xfrm>
          <a:off x="315269" y="2352676"/>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By the end of 2015: year 6 = 81% of pupils could swim 25m. </a:t>
                      </a:r>
                    </a:p>
                    <a:p>
                      <a:r>
                        <a:rPr lang="en-US" sz="700" b="0" dirty="0">
                          <a:solidFill>
                            <a:schemeClr val="accent1">
                              <a:lumMod val="75000"/>
                            </a:schemeClr>
                          </a:solidFill>
                          <a:latin typeface="Calibri" panose="020F0502020204030204" pitchFamily="34" charset="0"/>
                          <a:cs typeface="Calibri" panose="020F0502020204030204" pitchFamily="34" charset="0"/>
                        </a:rPr>
                        <a:t>Current data for year 6 end of 2026 shows 93%</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by the end of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6 2025, 81% of pupils could use a range of strokes effectively. </a:t>
                      </a:r>
                    </a:p>
                    <a:p>
                      <a:r>
                        <a:rPr lang="en-GB" sz="700" b="0" dirty="0">
                          <a:solidFill>
                            <a:schemeClr val="accent1">
                              <a:lumMod val="75000"/>
                            </a:schemeClr>
                          </a:solidFill>
                          <a:latin typeface="Calibri" panose="020F0502020204030204" pitchFamily="34" charset="0"/>
                          <a:cs typeface="Calibri" panose="020F0502020204030204" pitchFamily="34" charset="0"/>
                        </a:rPr>
                        <a:t>Current data for year 6 end of 2026 shows 92%</a:t>
                      </a:r>
                    </a:p>
                    <a:p>
                      <a:endParaRPr lang="en-US" sz="700" b="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by the end of the year.</a:t>
                      </a:r>
                    </a:p>
                    <a:p>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6, 87% of pupils could perform a safe self rescues. </a:t>
                      </a:r>
                    </a:p>
                    <a:p>
                      <a:r>
                        <a:rPr lang="en-GB" sz="700" b="0" dirty="0">
                          <a:solidFill>
                            <a:schemeClr val="accent1">
                              <a:lumMod val="75000"/>
                            </a:schemeClr>
                          </a:solidFill>
                          <a:latin typeface="Calibri" panose="020F0502020204030204" pitchFamily="34" charset="0"/>
                          <a:cs typeface="Calibri" panose="020F0502020204030204" pitchFamily="34" charset="0"/>
                        </a:rPr>
                        <a:t>Current data for year 6 end of 2026 shows 96%</a:t>
                      </a:r>
                    </a:p>
                    <a:p>
                      <a:r>
                        <a:rPr lang="en-GB" sz="700" b="0" dirty="0">
                          <a:solidFill>
                            <a:schemeClr val="accent1">
                              <a:lumMod val="75000"/>
                            </a:schemeClr>
                          </a:solidFill>
                          <a:latin typeface="Calibri" panose="020F0502020204030204" pitchFamily="34" charset="0"/>
                          <a:cs typeface="Calibri" panose="020F0502020204030204" pitchFamily="34" charset="0"/>
                        </a:rPr>
                        <a:t>(Target: 100%)</a:t>
                      </a:r>
                    </a:p>
                    <a:p>
                      <a:endParaRPr lang="en-US" sz="700" b="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by the end of the year.</a:t>
                      </a:r>
                    </a:p>
                    <a:p>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408025812"/>
              </p:ext>
            </p:extLst>
          </p:nvPr>
        </p:nvGraphicFramePr>
        <p:xfrm>
          <a:off x="241825" y="283020"/>
          <a:ext cx="5530128" cy="4066727"/>
        </p:xfrm>
        <a:graphic>
          <a:graphicData uri="http://schemas.openxmlformats.org/drawingml/2006/table">
            <a:tbl>
              <a:tblPr firstRow="1" bandRow="1">
                <a:tableStyleId>{5C22544A-7EE6-4342-B048-85BDC9FD1C3A}</a:tableStyleId>
              </a:tblPr>
              <a:tblGrid>
                <a:gridCol w="1534221">
                  <a:extLst>
                    <a:ext uri="{9D8B030D-6E8A-4147-A177-3AD203B41FA5}">
                      <a16:colId xmlns:a16="http://schemas.microsoft.com/office/drawing/2014/main" val="1397519339"/>
                    </a:ext>
                  </a:extLst>
                </a:gridCol>
                <a:gridCol w="1270995">
                  <a:extLst>
                    <a:ext uri="{9D8B030D-6E8A-4147-A177-3AD203B41FA5}">
                      <a16:colId xmlns:a16="http://schemas.microsoft.com/office/drawing/2014/main" val="279180329"/>
                    </a:ext>
                  </a:extLst>
                </a:gridCol>
                <a:gridCol w="1208436">
                  <a:extLst>
                    <a:ext uri="{9D8B030D-6E8A-4147-A177-3AD203B41FA5}">
                      <a16:colId xmlns:a16="http://schemas.microsoft.com/office/drawing/2014/main" val="1419483341"/>
                    </a:ext>
                  </a:extLst>
                </a:gridCol>
                <a:gridCol w="151647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Focus on teacher training ensuring all teachers are confident to enjoy teaching High Quality Physical Education.</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New staff feel confident when delivering PE lessons to meet the needs of all children in their class – monitored by PE lead.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To ensure all children are participating in two hours a week of high-quality PE every week.</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r>
                        <a:rPr lang="en-US" sz="600" dirty="0">
                          <a:solidFill>
                            <a:srgbClr val="0070C0"/>
                          </a:solidFill>
                          <a:latin typeface="Calibri" panose="020F0502020204030204" pitchFamily="34" charset="0"/>
                          <a:cs typeface="Calibri" panose="020F0502020204030204" pitchFamily="34" charset="0"/>
                        </a:rPr>
                        <a:t>Promote positive relationships with sports and leading an active lifestyle.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Key indicator 1: </a:t>
                      </a:r>
                    </a:p>
                    <a:p>
                      <a:pPr algn="l">
                        <a:lnSpc>
                          <a:spcPct val="100000"/>
                        </a:lnSpc>
                      </a:pPr>
                      <a:r>
                        <a:rPr lang="en-US" sz="600" dirty="0">
                          <a:solidFill>
                            <a:srgbClr val="0070C0"/>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latin typeface="Calibri" panose="020F0502020204030204" pitchFamily="34" charset="0"/>
                          <a:cs typeface="Calibri" panose="020F0502020204030204" pitchFamily="34" charset="0"/>
                        </a:rPr>
                        <a:t>Staff confidence surveys, pupils attainment data, pupil voice, lesson observation and monitoring, data outcomes.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7030A0"/>
                          </a:solidFill>
                          <a:effectLst/>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To ensure that all pupils will be active on average 60 minutes a day, 7 days a week.</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Use of new </a:t>
                      </a:r>
                      <a:r>
                        <a:rPr lang="en-US" sz="600" dirty="0" err="1">
                          <a:solidFill>
                            <a:srgbClr val="7030A0"/>
                          </a:solidFill>
                          <a:latin typeface="Calibri" panose="020F0502020204030204" pitchFamily="34" charset="0"/>
                          <a:cs typeface="Calibri" panose="020F0502020204030204" pitchFamily="34" charset="0"/>
                        </a:rPr>
                        <a:t>Zactiv</a:t>
                      </a:r>
                      <a:r>
                        <a:rPr lang="en-US" sz="600" dirty="0">
                          <a:solidFill>
                            <a:srgbClr val="7030A0"/>
                          </a:solidFill>
                          <a:latin typeface="Calibri" panose="020F0502020204030204" pitchFamily="34" charset="0"/>
                          <a:cs typeface="Calibri" panose="020F0502020204030204" pitchFamily="34" charset="0"/>
                        </a:rPr>
                        <a:t> platform to support active lifestyles at home.</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Ensure all teaching is of a high standard so PE lessons are engaging, challenging and equally inclusive to all.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Key Indicator 2:</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Track the amount of activity pupils’ access outside of school – daily miles, active bursts and other physical activity.  </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Lunchtime participation data, alongside lunchtime clubs plan.</a:t>
                      </a:r>
                    </a:p>
                    <a:p>
                      <a:pPr algn="l">
                        <a:lnSpc>
                          <a:spcPct val="100000"/>
                        </a:lnSpc>
                      </a:pPr>
                      <a:r>
                        <a:rPr lang="en-US" sz="600" dirty="0">
                          <a:solidFill>
                            <a:srgbClr val="7030A0"/>
                          </a:solidFill>
                          <a:latin typeface="Calibri" panose="020F0502020204030204" pitchFamily="34" charset="0"/>
                          <a:cs typeface="Calibri" panose="020F0502020204030204" pitchFamily="34" charset="0"/>
                        </a:rPr>
                        <a:t>Monitoring use of </a:t>
                      </a:r>
                      <a:r>
                        <a:rPr lang="en-US" sz="600" dirty="0" err="1">
                          <a:solidFill>
                            <a:srgbClr val="7030A0"/>
                          </a:solidFill>
                          <a:latin typeface="Calibri" panose="020F0502020204030204" pitchFamily="34" charset="0"/>
                          <a:cs typeface="Calibri" panose="020F0502020204030204" pitchFamily="34" charset="0"/>
                        </a:rPr>
                        <a:t>Zactiv</a:t>
                      </a:r>
                      <a:r>
                        <a:rPr lang="en-US" sz="600" dirty="0">
                          <a:solidFill>
                            <a:srgbClr val="7030A0"/>
                          </a:solidFill>
                          <a:latin typeface="Calibri" panose="020F0502020204030204" pitchFamily="34" charset="0"/>
                          <a:cs typeface="Calibri" panose="020F0502020204030204" pitchFamily="34" charset="0"/>
                        </a:rPr>
                        <a:t> platform outside of school. </a:t>
                      </a:r>
                    </a:p>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accent3"/>
                          </a:solidFill>
                          <a:latin typeface="Calibri" panose="020F0502020204030204" pitchFamily="34" charset="0"/>
                          <a:cs typeface="Calibri" panose="020F0502020204030204" pitchFamily="34" charset="0"/>
                        </a:rPr>
                        <a:t>All SEND children are planned for effectively and challenged in lessons as well as through competitions and whole school events. Both boys and girls have equal opportunities to take part in a wide variety of sports with a focus on enjoyment and healthy lifestyles.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To ensure all children feel included in sports activities both in PE lessons and through extra-curricular opportunities. Children feel valued and confident when taking part in sport and have an opportunity to work and improve on their best ability.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accent3"/>
                          </a:solidFill>
                          <a:latin typeface="Calibri" panose="020F0502020204030204" pitchFamily="34" charset="0"/>
                          <a:cs typeface="Calibri" panose="020F0502020204030204" pitchFamily="34" charset="0"/>
                        </a:rPr>
                        <a:t>Key Indicator 4: Offer a broader and more equal experience of a range of sports and physical activities to all pupils and ensure equal access to sport for boys and girls</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Pupil Voice – focus on SEND/PP/EAL</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Monitoring from PE lead and data scrutiny of sport participation</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Offering of extra curricular clubs and sporting opportunity (e.g. </a:t>
                      </a:r>
                      <a:r>
                        <a:rPr lang="en-US" sz="600" dirty="0" err="1">
                          <a:solidFill>
                            <a:schemeClr val="accent3"/>
                          </a:solidFill>
                          <a:latin typeface="Calibri" panose="020F0502020204030204" pitchFamily="34" charset="0"/>
                          <a:cs typeface="Calibri" panose="020F0502020204030204" pitchFamily="34" charset="0"/>
                        </a:rPr>
                        <a:t>Panathlon</a:t>
                      </a:r>
                      <a:r>
                        <a:rPr lang="en-US" sz="600" dirty="0">
                          <a:solidFill>
                            <a:schemeClr val="accent3"/>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Provide regular intra school competition, as well as all pupils accessing inter competitions against other schools. Competition formats to reflect needs of pupils. See school games offer.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To ensure all pupils can access competition in school and outside of school, to encourage all pupils to participate and enjoy these valuable experiences.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Key Indicator 3: Raising the profile of PE and sport across the school, to support whole school improvement</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p>
                      <a:pPr algn="l">
                        <a:lnSpc>
                          <a:spcPct val="100000"/>
                        </a:lnSpc>
                      </a:pPr>
                      <a:r>
                        <a:rPr lang="en-US" sz="600" dirty="0">
                          <a:latin typeface="Calibri" panose="020F0502020204030204" pitchFamily="34" charset="0"/>
                          <a:cs typeface="Calibri" panose="020F0502020204030204" pitchFamily="34" charset="0"/>
                        </a:rPr>
                        <a:t>Key Indicator 5: Increasing participation in competitive sport</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r>
                        <a:rPr lang="en-GB" sz="600" dirty="0">
                          <a:latin typeface="Calibri" panose="020F0502020204030204" pitchFamily="34" charset="0"/>
                          <a:cs typeface="Calibri" panose="020F0502020204030204" pitchFamily="34" charset="0"/>
                        </a:rPr>
                        <a:t>Whole school sponsored sports week, </a:t>
                      </a:r>
                      <a:r>
                        <a:rPr lang="en-GB" sz="600" dirty="0" err="1">
                          <a:latin typeface="Calibri" panose="020F0502020204030204" pitchFamily="34" charset="0"/>
                          <a:cs typeface="Calibri" panose="020F0502020204030204" pitchFamily="34" charset="0"/>
                        </a:rPr>
                        <a:t>Zactiv</a:t>
                      </a:r>
                      <a:r>
                        <a:rPr lang="en-GB" sz="600" dirty="0">
                          <a:latin typeface="Calibri" panose="020F0502020204030204" pitchFamily="34" charset="0"/>
                          <a:cs typeface="Calibri" panose="020F0502020204030204" pitchFamily="34" charset="0"/>
                        </a:rPr>
                        <a:t> challenges and cross-country challenge (based on personal best)</a:t>
                      </a:r>
                    </a:p>
                    <a:p>
                      <a:pPr algn="l">
                        <a:lnSpc>
                          <a:spcPct val="100000"/>
                        </a:lnSpc>
                      </a:pPr>
                      <a:r>
                        <a:rPr lang="en-GB" sz="600" dirty="0">
                          <a:latin typeface="Calibri" panose="020F0502020204030204" pitchFamily="34" charset="0"/>
                          <a:cs typeface="Calibri" panose="020F0502020204030204" pitchFamily="34" charset="0"/>
                        </a:rPr>
                        <a:t>Competition calendar and register of participants.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142813"/>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5 key areas improvements: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60118" y="96040"/>
            <a:ext cx="3837806" cy="64633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Provide PE CPD and support to all staff</a:t>
            </a:r>
          </a:p>
          <a:p>
            <a:r>
              <a:rPr lang="en-US" sz="800" dirty="0">
                <a:solidFill>
                  <a:srgbClr val="FF0000"/>
                </a:solidFill>
              </a:rPr>
              <a:t>Priority 1: Increasing confidence, knowledge and skills of all staff in teaching PE and sporting activities prioritizing CPD and training where needed.</a:t>
            </a:r>
          </a:p>
          <a:p>
            <a:endParaRPr lang="en-US" sz="10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763857574"/>
              </p:ext>
            </p:extLst>
          </p:nvPr>
        </p:nvGraphicFramePr>
        <p:xfrm>
          <a:off x="294842" y="694098"/>
          <a:ext cx="5530128" cy="35814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monitoring of teaching in PE lessons,  ensuring all teachers are confident to enjoy teaching High-Quality Physical Education and supporting the needs of ALL the children in their class.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Developed through bespoke staff CPD for all class teachers – support tools on Get Set to enable them to access lessons and videos to help with planning/preparation.  PE lead to monitor all year groups with a focus on ECTs and their confidence in delivering sessions.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PE resources updated/ maintained/audit completed by PE lead to enable quality teaching to take place.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Confidence in July 2025 showed that 80% of our teachers feel confident in teaching all areas of PE. By July 2026 we want to improve on this data.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FH lesson monitoring highlighted lessons were not as active as they could be and ECT teachers should be offered additional support. Pupil voice data in September 2025 showed that 92% of pupils felt that PE is always fun. By July 2026, we hope this will increase to 100%.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Approx. cost</a:t>
                      </a:r>
                      <a:endPar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2026, 100% of staff feel confident in teaching all areas of the curriculum – using Get Set.</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2026  90% of all lessons seen  delivered are ‘high quality’ – improve to 100% next year.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Pupil voice data in September 2025 showed that 85% of pupils felt that PE is always fun.  </a:t>
                      </a:r>
                      <a:r>
                        <a:rPr lang="en-US" sz="500" b="1" dirty="0">
                          <a:solidFill>
                            <a:schemeClr val="tx1"/>
                          </a:solidFill>
                          <a:latin typeface="Calibri" panose="020F0502020204030204" pitchFamily="34" charset="0"/>
                          <a:cs typeface="Calibri" panose="020F0502020204030204" pitchFamily="34" charset="0"/>
                        </a:rPr>
                        <a:t>Now </a:t>
                      </a:r>
                      <a:r>
                        <a:rPr lang="en-US" sz="500" dirty="0">
                          <a:solidFill>
                            <a:schemeClr val="tx1"/>
                          </a:solidFill>
                          <a:latin typeface="Calibri" panose="020F0502020204030204" pitchFamily="34" charset="0"/>
                          <a:cs typeface="Calibri" panose="020F0502020204030204" pitchFamily="34" charset="0"/>
                        </a:rPr>
                        <a:t>in 2026, 94%. of pupils feel that PE is always fun – aim for 100%.</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 See separate attainment data for key groups. Issues with Insight data tracking reported.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From monitoring and pupil voice, girls participation has improved significantly and SEND children are planned for and enjoy lessons.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At the end of this academic year, when asked, staff are now all confident in using Get Set and delivering high-quality lessons.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FH to monitor new ECT teachers in autumn term and offer support.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Continued CPD can come from sharing good practice in school and using Get Set PE.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monitor key groups (SEND and girls participation) and identify new areas of focus if needed.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FH as PE lead:</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£14,833 - £7416,50 KS2 and £7416.50 KS1</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Get Set PE: £456 (£38 per month) (£180 KS1 and £276 KS2)</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Additional CPD costs?</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Drive physical activity levels</a:t>
            </a: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3265179664"/>
              </p:ext>
            </p:extLst>
          </p:nvPr>
        </p:nvGraphicFramePr>
        <p:xfrm>
          <a:off x="294842" y="694098"/>
          <a:ext cx="5530128" cy="33985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in school opportunities for pupils to access physical activity throughout the day – target 60 mins a day.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Increase the number and range of activities and clubs on offer (Pupil Led Games, netball club, football, dance.)</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Implementation of new extra-curricular timetable at lunchtimes ad a wide variety offered after school.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Develop provision for physical activity at lunchtime by; Increasing the amount of playground resources to provide playground activity facilitated by lunchtime supervisors and year 6 playleaders.</a:t>
                      </a: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Equipment and resources to be purchased for facilitation of activity with playleaders and independent play.</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Ideas on PE Shed Get Set platform/use of </a:t>
                      </a:r>
                      <a:r>
                        <a:rPr lang="en-US" sz="500" dirty="0" err="1">
                          <a:solidFill>
                            <a:schemeClr val="tx1"/>
                          </a:solidFill>
                          <a:latin typeface="Calibri" panose="020F0502020204030204" pitchFamily="34" charset="0"/>
                          <a:cs typeface="Calibri" panose="020F0502020204030204" pitchFamily="34" charset="0"/>
                        </a:rPr>
                        <a:t>Zactiv</a:t>
                      </a:r>
                      <a:r>
                        <a:rPr lang="en-US" sz="500" dirty="0">
                          <a:solidFill>
                            <a:schemeClr val="tx1"/>
                          </a:solidFill>
                          <a:latin typeface="Calibri" panose="020F0502020204030204" pitchFamily="34" charset="0"/>
                          <a:cs typeface="Calibri" panose="020F0502020204030204" pitchFamily="34" charset="0"/>
                        </a:rPr>
                        <a:t> videos.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2025, only 80% of the school were active for 60 minutes a day, 7 days a week. We aim to drive this to 100% by July 2026 through the addition of new lunch and introducing extra curricular opportunities including a family fitness app.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2025, across the school 45% of pupils participated in activity at lunchtime. We are aiming for 100% of pupils to be active at lunchtime through new play-leader activities and lunchtime clubs.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Use of family app on </a:t>
                      </a:r>
                      <a:r>
                        <a:rPr lang="en-US" sz="500" dirty="0" err="1">
                          <a:solidFill>
                            <a:schemeClr val="tx1"/>
                          </a:solidFill>
                          <a:latin typeface="Calibri" panose="020F0502020204030204" pitchFamily="34" charset="0"/>
                          <a:cs typeface="Calibri" panose="020F0502020204030204" pitchFamily="34" charset="0"/>
                        </a:rPr>
                        <a:t>Zactiv</a:t>
                      </a:r>
                      <a:r>
                        <a:rPr lang="en-US" sz="500" dirty="0">
                          <a:solidFill>
                            <a:schemeClr val="tx1"/>
                          </a:solidFill>
                          <a:latin typeface="Calibri" panose="020F0502020204030204" pitchFamily="34" charset="0"/>
                          <a:cs typeface="Calibri" panose="020F0502020204030204" pitchFamily="34" charset="0"/>
                        </a:rPr>
                        <a:t> and ideas shared in weekly newsletter.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Links and offers with local sports clubs. </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Use of Forest School to encourage outdoor activity and ideas for children to keep fit outside of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Physical activity questionnaires outlining the amount of activity pupils’ access.</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Clubs timetable and participation.</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FH to monitor year groups physical activity levels through discussions and learning walks.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Approx. cost</a:t>
                      </a:r>
                      <a:endPar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b="1" dirty="0">
                          <a:solidFill>
                            <a:schemeClr val="tx1"/>
                          </a:solidFill>
                          <a:latin typeface="Calibri" panose="020F0502020204030204" pitchFamily="34" charset="0"/>
                          <a:cs typeface="Calibri" panose="020F0502020204030204" pitchFamily="34" charset="0"/>
                        </a:rPr>
                        <a:t>Now</a:t>
                      </a:r>
                      <a:r>
                        <a:rPr lang="en-US" sz="450" dirty="0">
                          <a:solidFill>
                            <a:schemeClr val="tx1"/>
                          </a:solidFill>
                          <a:latin typeface="Calibri" panose="020F0502020204030204" pitchFamily="34" charset="0"/>
                          <a:cs typeface="Calibri" panose="020F0502020204030204" pitchFamily="34" charset="0"/>
                        </a:rPr>
                        <a:t> in Sept 2026 through the addition of new lunch clubs, 100%, of the school were active for 60 minutes a day.</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In July 2026, 90% of pupils are active at lunchtime through new play-leader activities and</a:t>
                      </a:r>
                      <a:r>
                        <a:rPr lang="en-GB" sz="450" dirty="0">
                          <a:solidFill>
                            <a:schemeClr val="tx1"/>
                          </a:solidFill>
                          <a:latin typeface="Calibri" panose="020F0502020204030204" pitchFamily="34" charset="0"/>
                          <a:cs typeface="Calibri" panose="020F0502020204030204" pitchFamily="34" charset="0"/>
                        </a:rPr>
                        <a:t> lots of work has gone in to promoting active lunchtimes.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The </a:t>
                      </a:r>
                      <a:r>
                        <a:rPr lang="en-US" sz="450" dirty="0" err="1">
                          <a:solidFill>
                            <a:schemeClr val="tx1"/>
                          </a:solidFill>
                          <a:latin typeface="Calibri" panose="020F0502020204030204" pitchFamily="34" charset="0"/>
                          <a:cs typeface="Calibri" panose="020F0502020204030204" pitchFamily="34" charset="0"/>
                        </a:rPr>
                        <a:t>Zactiv</a:t>
                      </a:r>
                      <a:r>
                        <a:rPr lang="en-US" sz="450" dirty="0">
                          <a:solidFill>
                            <a:schemeClr val="tx1"/>
                          </a:solidFill>
                          <a:latin typeface="Calibri" panose="020F0502020204030204" pitchFamily="34" charset="0"/>
                          <a:cs typeface="Calibri" panose="020F0502020204030204" pitchFamily="34" charset="0"/>
                        </a:rPr>
                        <a:t> family app has launched, and families are accessing it from home. Links to local clubs have been shared in the newsletter with taster sessions offered.</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All </a:t>
                      </a:r>
                      <a:r>
                        <a:rPr lang="en-US" sz="450" dirty="0" err="1">
                          <a:solidFill>
                            <a:schemeClr val="tx1"/>
                          </a:solidFill>
                          <a:latin typeface="Calibri" panose="020F0502020204030204" pitchFamily="34" charset="0"/>
                          <a:cs typeface="Calibri" panose="020F0502020204030204" pitchFamily="34" charset="0"/>
                        </a:rPr>
                        <a:t>chn</a:t>
                      </a:r>
                      <a:r>
                        <a:rPr lang="en-US" sz="450" dirty="0">
                          <a:solidFill>
                            <a:schemeClr val="tx1"/>
                          </a:solidFill>
                          <a:latin typeface="Calibri" panose="020F0502020204030204" pitchFamily="34" charset="0"/>
                          <a:cs typeface="Calibri" panose="020F0502020204030204" pitchFamily="34" charset="0"/>
                        </a:rPr>
                        <a:t> have access to forest school throughout the year. Made links to being outside for mental health and alternative ways to keep active.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FH to continue to provide the training to the next cohort of year 6 playleaders to allow for suitability.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 continue to offer a wide range of teacher led clubs where possible.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After school: Continue to provide high quality extra-curricular clubs that are parent paid and therefore do not require any funding or teacher led and so free to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Clubs timetable and participation data.</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activity plan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Data for all physical activity from FH based on subject monitoring.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Forest School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£13,436 - £2240 per year group</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Play Leader MDS lunchtimes: £6450 - £3225 KS2 and £3225 KS1</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Develop competition </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244112615"/>
              </p:ext>
            </p:extLst>
          </p:nvPr>
        </p:nvGraphicFramePr>
        <p:xfrm>
          <a:off x="294842" y="694098"/>
          <a:ext cx="5530128" cy="36880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Ensure all pupils can access competition in school through regular intra school competition, as well as all pupils accessing inter competitions against other schools. Competition formats to reflect needs of pupils – focus on SEND and gender.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See school sports calendar for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Termly PE leader meetings to set sports events for the borough. </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KS2 </a:t>
                      </a:r>
                      <a:r>
                        <a:rPr lang="en-US" sz="500" dirty="0" err="1">
                          <a:solidFill>
                            <a:schemeClr val="tx1"/>
                          </a:solidFill>
                          <a:latin typeface="Calibri" panose="020F0502020204030204" pitchFamily="34" charset="0"/>
                          <a:cs typeface="Calibri" panose="020F0502020204030204" pitchFamily="34" charset="0"/>
                        </a:rPr>
                        <a:t>PhysiFun</a:t>
                      </a:r>
                      <a:r>
                        <a:rPr lang="en-US" sz="500" dirty="0">
                          <a:solidFill>
                            <a:schemeClr val="tx1"/>
                          </a:solidFill>
                          <a:latin typeface="Calibri" panose="020F0502020204030204" pitchFamily="34" charset="0"/>
                          <a:cs typeface="Calibri" panose="020F0502020204030204" pitchFamily="34" charset="0"/>
                        </a:rPr>
                        <a:t> competition hosted here and at other local school to engage less confident in competition. Format to be KS2 in the morning and KS1 SEND in the afternoon.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Arrange house competition within classes to take place at the end of each term to celebrate learning – e.g. PTFA sponsored event, cross-country.</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 Liaise with local sports clubs and independent schools to build on existing borough opportunities.</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FH to lead primary sport across the Borough this year.  </a:t>
                      </a: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accent3"/>
                        </a:solidFill>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2025, a fewer number of KS1 had participated in an inter competition. Through the introduction of new competitions across the school, we predict this will increase to 100% by July 2026. FH to explore more KS1 competitions for inter participation.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Use data scrutiny document (separate) to identify key areas to focus on to raise participation in school inter competition.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100% of all pupils will compete once again in an intra house competition at the end of terms and during sports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50" dirty="0">
                          <a:solidFill>
                            <a:schemeClr val="tx1"/>
                          </a:solidFill>
                          <a:latin typeface="Calibri" panose="020F0502020204030204" pitchFamily="34" charset="0"/>
                          <a:cs typeface="Calibri" panose="020F0502020204030204" pitchFamily="34" charset="0"/>
                        </a:rPr>
                        <a:t>Sports calendar and planning for all intra lesson level competitions, all inter competitions hosted at our school and sports day. </a:t>
                      </a:r>
                    </a:p>
                    <a:p>
                      <a:pPr algn="l">
                        <a:lnSpc>
                          <a:spcPct val="100000"/>
                        </a:lnSpc>
                      </a:pPr>
                      <a:endParaRPr lang="en-US" sz="550" dirty="0">
                        <a:solidFill>
                          <a:schemeClr val="tx1"/>
                        </a:solidFill>
                        <a:latin typeface="Calibri" panose="020F0502020204030204" pitchFamily="34" charset="0"/>
                        <a:cs typeface="Calibri" panose="020F0502020204030204" pitchFamily="34" charset="0"/>
                      </a:endParaRPr>
                    </a:p>
                    <a:p>
                      <a:pPr algn="l">
                        <a:lnSpc>
                          <a:spcPct val="100000"/>
                        </a:lnSpc>
                      </a:pPr>
                      <a:r>
                        <a:rPr lang="en-US" sz="550" dirty="0">
                          <a:solidFill>
                            <a:schemeClr val="tx1"/>
                          </a:solidFill>
                          <a:latin typeface="Calibri" panose="020F0502020204030204" pitchFamily="34" charset="0"/>
                          <a:cs typeface="Calibri" panose="020F0502020204030204" pitchFamily="34" charset="0"/>
                        </a:rPr>
                        <a:t>Register of participants.</a:t>
                      </a:r>
                    </a:p>
                    <a:p>
                      <a:pPr algn="l">
                        <a:lnSpc>
                          <a:spcPct val="100000"/>
                        </a:lnSpc>
                      </a:pPr>
                      <a:endParaRPr lang="en-US" sz="550" dirty="0">
                        <a:solidFill>
                          <a:schemeClr val="tx1"/>
                        </a:solidFill>
                        <a:latin typeface="Calibri" panose="020F0502020204030204" pitchFamily="34" charset="0"/>
                        <a:cs typeface="Calibri" panose="020F0502020204030204" pitchFamily="34" charset="0"/>
                      </a:endParaRPr>
                    </a:p>
                    <a:p>
                      <a:pPr algn="l">
                        <a:lnSpc>
                          <a:spcPct val="100000"/>
                        </a:lnSpc>
                      </a:pPr>
                      <a:r>
                        <a:rPr lang="en-US" sz="550" dirty="0">
                          <a:solidFill>
                            <a:schemeClr val="tx1"/>
                          </a:solidFill>
                          <a:latin typeface="Calibri" panose="020F0502020204030204" pitchFamily="34" charset="0"/>
                          <a:cs typeface="Calibri" panose="020F0502020204030204" pitchFamily="34" charset="0"/>
                        </a:rPr>
                        <a:t>Data scrutiny document to show all clubs entered across demographics.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More competitions offered this year than ever before. Focused on KS1 events but heatwave in summer term meant some cancellations.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Children who represented the combined schools with SEND: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24/98 = 24%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Children who represented the combined schools with no SEND: 163/510 = 32%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Girls are now equal or exceeding opportunities in borough events with our girls cricket placing second in the county and girls football winning the league.</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will be imbedded as a normal element of learning through continued access to house competitions in class/lesson time at the end of units.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Get Set PE supports this set up and guides teachers for support on individual groups and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Festivals including PhyiFun, </a:t>
                      </a:r>
                      <a:r>
                        <a:rPr lang="en-US" sz="600" dirty="0" err="1">
                          <a:solidFill>
                            <a:schemeClr val="tx1"/>
                          </a:solidFill>
                          <a:latin typeface="Calibri" panose="020F0502020204030204" pitchFamily="34" charset="0"/>
                          <a:cs typeface="Calibri" panose="020F0502020204030204" pitchFamily="34" charset="0"/>
                        </a:rPr>
                        <a:t>Pantathlon</a:t>
                      </a:r>
                      <a:r>
                        <a:rPr lang="en-US" sz="600" dirty="0">
                          <a:solidFill>
                            <a:schemeClr val="tx1"/>
                          </a:solidFill>
                          <a:latin typeface="Calibri" panose="020F0502020204030204" pitchFamily="34" charset="0"/>
                          <a:cs typeface="Calibri" panose="020F0502020204030204" pitchFamily="34" charset="0"/>
                        </a:rPr>
                        <a:t>, Ultimate Frisbee etc.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highlight>
                          <a:srgbClr val="FFFF00"/>
                        </a:highlight>
                        <a:latin typeface="Calibri" panose="020F0502020204030204" pitchFamily="34" charset="0"/>
                        <a:cs typeface="Calibri" panose="020F0502020204030204" pitchFamily="34" charset="0"/>
                      </a:endParaRPr>
                    </a:p>
                    <a:p>
                      <a:pPr algn="l">
                        <a:lnSpc>
                          <a:spcPct val="100000"/>
                        </a:lnSpc>
                      </a:pPr>
                      <a:r>
                        <a:rPr lang="en-US" sz="700" dirty="0">
                          <a:solidFill>
                            <a:schemeClr val="tx1"/>
                          </a:solidFill>
                          <a:latin typeface="Calibri" panose="020F0502020204030204" pitchFamily="34" charset="0"/>
                          <a:cs typeface="Calibri" panose="020F0502020204030204" pitchFamily="34" charset="0"/>
                        </a:rPr>
                        <a:t>Non staffing expenditure - £2500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Strive to ensure all pupils meet the minimum requirement in swimming.</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460592834"/>
              </p:ext>
            </p:extLst>
          </p:nvPr>
        </p:nvGraphicFramePr>
        <p:xfrm>
          <a:off x="294842" y="694098"/>
          <a:ext cx="5530128" cy="1584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provide top-up swimming and water safety lessons for pupils that do not meet national curriculum requirements after completing their core swimming lessons in Year 4.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Following our intensive course of lessons at Rainbow Leisure in Year 4 we will identify pupils for top-up swimming and make arrangements with Better Leisure to ensure these children can join.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We will use the PE and Sport Premium to fund top-up swimming. This will include the cost of transport and need for extra coaches as required.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Our aim is to increase the number of children achieving curriculum requirements by the end of the summer term.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At the end of year 4, 81% of pupils could swim 25m and use a range of strokes effectively. Now they are in year 6, we predict that through top up swimming, this will increase to as close to 100% as possible.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4250226657"/>
              </p:ext>
            </p:extLst>
          </p:nvPr>
        </p:nvGraphicFramePr>
        <p:xfrm>
          <a:off x="294842" y="227905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At the end of year 4, 81% of pupils could swim 25m and use a range of strokes effectively. Our current data show that with the catch-up sessions offered,  90% of year 6 pupils can now swim 25m, perform safe self rescue and use a range of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We are committed to raising the required funds for top up swimming going forwards should there be any amendment to the SP budget as has been shared at the end of the summer term. We see the importance this has for our children and would like as many children confident in the water as possible.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£800</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r>
                        <a:rPr lang="en-US" sz="700" dirty="0">
                          <a:solidFill>
                            <a:schemeClr val="tx1"/>
                          </a:solidFill>
                          <a:latin typeface="Calibri" panose="020F0502020204030204" pitchFamily="34" charset="0"/>
                          <a:cs typeface="Calibri" panose="020F0502020204030204" pitchFamily="34" charset="0"/>
                        </a:rPr>
                        <a:t>FH as PE lead (see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1049</TotalTime>
  <Words>4704</Words>
  <Application>Microsoft Office PowerPoint</Application>
  <PresentationFormat>Custom</PresentationFormat>
  <Paragraphs>437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Harriet Lee</cp:lastModifiedBy>
  <cp:revision>47</cp:revision>
  <cp:lastPrinted>2026-01-14T14:53:37Z</cp:lastPrinted>
  <dcterms:created xsi:type="dcterms:W3CDTF">2025-10-08T18:09:30Z</dcterms:created>
  <dcterms:modified xsi:type="dcterms:W3CDTF">2026-10-15T11:11:13Z</dcterms:modified>
</cp:coreProperties>
</file>